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anose="00000500000000000000" pitchFamily="2" charset="0"/>
      <p:regular r:id="rId11"/>
      <p:bold r:id="rId12"/>
      <p:boldItalic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1263" autoAdjust="0"/>
  </p:normalViewPr>
  <p:slideViewPr>
    <p:cSldViewPr snapToGrid="0" snapToObjects="1">
      <p:cViewPr varScale="1">
        <p:scale>
          <a:sx n="66" d="100"/>
          <a:sy n="66" d="100"/>
        </p:scale>
        <p:origin x="96"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presProps" Target="presProps.xml"/></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Hello everyone, today's focus is on how to effectively refer to tables in your research articles. As computer science students, tables are often a fundamental part of presenting and comparing data in your work.</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We have four main methods to refer to tables in your writing. The first one is Direct Reference. It's pretty simple - you just mention the table number in your text, often in parentheses. It's particularly useful when the table provides additional data. An example might be, 'The performance comparison between different machine learning algorithms is presented (Table 1). The second method is Sentence Incorporation. Here, you weave the table reference directly into your sentence. This is perfect when the table is a crucial part of the discussion. For example, 'Table 2 shows the distribution of data points among different classes in the dataset.'</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Next up, we have Descriptive Reference. Use this when the table contains complex information that needs a brief explanation. For instance, 'As summarized in Table 3, the processing times of the proposed algorithm are significantly lower than those of existing methods. Finally, there's the Citation-Style Reference. Treat the table like a citation, so you can refer to it without disrupting the flow of your sentence. An example could be, 'Our results, showing an increase in computational efficiency across multiple tasks (see Table 4), are consistent with the hypothesis that our new algorithm performs better than existing methods.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To wrap up, we've covered four methods of referring to tables: Direct Reference, Sentence Incorporation, Descriptive Reference, and Citation-Style Reference. </a:t>
            </a:r>
            <a:r>
              <a:rPr lang="en-US" sz="1800">
                <a:effectLst/>
                <a:latin typeface="Arial" panose="020B0604020202020204" pitchFamily="34" charset="0"/>
                <a:ea typeface="Arial" panose="020B0604020202020204" pitchFamily="34" charset="0"/>
              </a:rPr>
              <a:t>When you include tables in your articles, remember to number them, give them descriptive titles, and ensure they're clearly legible. </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Referring to </a:t>
            </a:r>
          </a:p>
          <a:p>
            <a:pPr algn="l">
              <a:lnSpc>
                <a:spcPts val="7668"/>
              </a:lnSpc>
              <a:buNone/>
            </a:pPr>
            <a:r>
              <a:rPr lang="en-US" sz="6750" dirty="0">
                <a:solidFill>
                  <a:srgbClr val="FFC000"/>
                </a:solidFill>
                <a:latin typeface="Poppins" pitchFamily="34" charset="0"/>
                <a:ea typeface="Poppins" pitchFamily="34" charset="-122"/>
                <a:cs typeface="Poppins" pitchFamily="34" charset="-120"/>
              </a:rPr>
              <a:t>tables</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Object 3">
            <a:extLst>
              <a:ext uri="{FF2B5EF4-FFF2-40B4-BE49-F238E27FC236}">
                <a16:creationId xmlns:a16="http://schemas.microsoft.com/office/drawing/2014/main" id="{5B439025-0166-A5E4-450D-F336D5EC9FF7}"/>
              </a:ext>
            </a:extLst>
          </p:cNvPr>
          <p:cNvSpPr/>
          <p:nvPr/>
        </p:nvSpPr>
        <p:spPr>
          <a:xfrm>
            <a:off x="495175" y="3841911"/>
            <a:ext cx="7782836" cy="2378415"/>
          </a:xfrm>
          <a:prstGeom prst="rect">
            <a:avLst/>
          </a:prstGeom>
          <a:noFill/>
        </p:spPr>
        <p:txBody>
          <a:bodyPr wrap="square" lIns="0" tIns="0" rIns="0" bIns="0" rtlCol="0" anchor="t"/>
          <a:lstStyle/>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Importance of correctly referring to tables</a:t>
            </a:r>
            <a:endParaRPr lang="en-US" sz="2000" dirty="0">
              <a:solidFill>
                <a:schemeClr val="bg1"/>
              </a:solidFill>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endParaRPr lang="en-US" sz="2000" dirty="0">
              <a:solidFill>
                <a:schemeClr val="bg1"/>
              </a:solidFill>
              <a:latin typeface="Arial" panose="020B0604020202020204" pitchFamily="34" charset="0"/>
              <a:ea typeface="ＭＳ 明朝" panose="02020609040205080304" pitchFamily="17" charset="-128"/>
              <a:cs typeface="Poppins" pitchFamily="34" charset="-120"/>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Different methods for referring to tables </a:t>
            </a:r>
            <a:endParaRPr lang="en-US" sz="2000" dirty="0">
              <a:solidFill>
                <a:schemeClr val="bg1"/>
              </a:solidFill>
              <a:effectLst/>
              <a:latin typeface="Arial" panose="020B0604020202020204" pitchFamily="34" charset="0"/>
              <a:ea typeface="ＭＳ 明朝" panose="02020609040205080304" pitchFamily="17" charset="-12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581C9443-7F4F-C7CC-6AAA-98142DBCDE5E}"/>
              </a:ext>
            </a:extLst>
          </p:cNvPr>
          <p:cNvSpPr/>
          <p:nvPr/>
        </p:nvSpPr>
        <p:spPr>
          <a:xfrm>
            <a:off x="951469" y="588546"/>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Direct Reference &amp; Sentence Incorporation</a:t>
            </a:r>
            <a:endParaRPr lang="en-US" sz="3600" dirty="0"/>
          </a:p>
        </p:txBody>
      </p:sp>
      <p:sp>
        <p:nvSpPr>
          <p:cNvPr id="3" name="Object 3">
            <a:extLst>
              <a:ext uri="{FF2B5EF4-FFF2-40B4-BE49-F238E27FC236}">
                <a16:creationId xmlns:a16="http://schemas.microsoft.com/office/drawing/2014/main" id="{3D03F9FB-638F-FE2E-3078-73972C24E052}"/>
              </a:ext>
            </a:extLst>
          </p:cNvPr>
          <p:cNvSpPr/>
          <p:nvPr/>
        </p:nvSpPr>
        <p:spPr>
          <a:xfrm>
            <a:off x="495175" y="1933707"/>
            <a:ext cx="10382622" cy="1557646"/>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Direct reference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Definition: </a:t>
            </a:r>
            <a:r>
              <a:rPr lang="en-US" sz="2000" dirty="0">
                <a:solidFill>
                  <a:schemeClr val="bg1"/>
                </a:solidFill>
                <a:latin typeface="Poppins" pitchFamily="34" charset="0"/>
                <a:ea typeface="Poppins" pitchFamily="34" charset="-122"/>
                <a:cs typeface="Poppins" pitchFamily="34" charset="-120"/>
              </a:rPr>
              <a:t>Straightforward mention of the table by its number, usually in parentheses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Usage: </a:t>
            </a:r>
            <a:r>
              <a:rPr lang="en-US" sz="2000" dirty="0">
                <a:solidFill>
                  <a:schemeClr val="bg1"/>
                </a:solidFill>
                <a:latin typeface="Poppins" pitchFamily="34" charset="0"/>
                <a:ea typeface="Poppins" pitchFamily="34" charset="-122"/>
                <a:cs typeface="Poppins" pitchFamily="34" charset="-120"/>
              </a:rPr>
              <a:t>When tables provide supplementary information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The performance comparison between different machine learning algorithms is presented (Table 1).</a:t>
            </a:r>
          </a:p>
        </p:txBody>
      </p:sp>
      <p:sp>
        <p:nvSpPr>
          <p:cNvPr id="4" name="Object 3">
            <a:extLst>
              <a:ext uri="{FF2B5EF4-FFF2-40B4-BE49-F238E27FC236}">
                <a16:creationId xmlns:a16="http://schemas.microsoft.com/office/drawing/2014/main" id="{F9EACC1E-B815-983C-6349-64F0CA5F828C}"/>
              </a:ext>
            </a:extLst>
          </p:cNvPr>
          <p:cNvSpPr/>
          <p:nvPr/>
        </p:nvSpPr>
        <p:spPr>
          <a:xfrm>
            <a:off x="495174" y="4630675"/>
            <a:ext cx="10156991" cy="1005756"/>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Sentence incorporation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Definition: </a:t>
            </a:r>
            <a:r>
              <a:rPr lang="en-US" sz="2000" dirty="0">
                <a:solidFill>
                  <a:schemeClr val="bg1"/>
                </a:solidFill>
                <a:latin typeface="Poppins" pitchFamily="34" charset="0"/>
                <a:ea typeface="Poppins" pitchFamily="34" charset="-122"/>
                <a:cs typeface="Poppins" pitchFamily="34" charset="-120"/>
              </a:rPr>
              <a:t>Integrating the table reference directly into your sentence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Usage: </a:t>
            </a:r>
            <a:r>
              <a:rPr lang="en-US" sz="2000" dirty="0">
                <a:solidFill>
                  <a:schemeClr val="bg1"/>
                </a:solidFill>
                <a:latin typeface="Poppins" pitchFamily="34" charset="0"/>
                <a:ea typeface="Poppins" pitchFamily="34" charset="-122"/>
                <a:cs typeface="Poppins" pitchFamily="34" charset="-120"/>
              </a:rPr>
              <a:t>When the table is central to the discussion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Table 2 shows the distribution of data points among different classes in the dataset.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5" name="Object 1">
            <a:extLst>
              <a:ext uri="{FF2B5EF4-FFF2-40B4-BE49-F238E27FC236}">
                <a16:creationId xmlns:a16="http://schemas.microsoft.com/office/drawing/2014/main" id="{2E4D8F8A-F874-A69A-E5BC-559693FFA20C}"/>
              </a:ext>
            </a:extLst>
          </p:cNvPr>
          <p:cNvSpPr/>
          <p:nvPr/>
        </p:nvSpPr>
        <p:spPr>
          <a:xfrm>
            <a:off x="951469" y="588546"/>
            <a:ext cx="11636375"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Descriptive Reference &amp; Citation-style</a:t>
            </a:r>
            <a:endParaRPr lang="en-US" sz="3600" dirty="0"/>
          </a:p>
        </p:txBody>
      </p:sp>
      <p:sp>
        <p:nvSpPr>
          <p:cNvPr id="7" name="Object 3">
            <a:extLst>
              <a:ext uri="{FF2B5EF4-FFF2-40B4-BE49-F238E27FC236}">
                <a16:creationId xmlns:a16="http://schemas.microsoft.com/office/drawing/2014/main" id="{7A6C1219-01BE-AC86-E01C-B550FBF3F127}"/>
              </a:ext>
            </a:extLst>
          </p:cNvPr>
          <p:cNvSpPr/>
          <p:nvPr/>
        </p:nvSpPr>
        <p:spPr>
          <a:xfrm>
            <a:off x="495174" y="1770154"/>
            <a:ext cx="10928887" cy="1884752"/>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Descriptive reference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Definition: </a:t>
            </a:r>
            <a:r>
              <a:rPr lang="en-US" sz="2000" dirty="0">
                <a:solidFill>
                  <a:schemeClr val="bg1"/>
                </a:solidFill>
                <a:latin typeface="Poppins" pitchFamily="34" charset="0"/>
                <a:ea typeface="Poppins" pitchFamily="34" charset="-122"/>
                <a:cs typeface="Poppins" pitchFamily="34" charset="-120"/>
              </a:rPr>
              <a:t>Highlighting the content of the table in your text</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Usage: </a:t>
            </a:r>
            <a:r>
              <a:rPr lang="en-US" sz="2000" dirty="0">
                <a:solidFill>
                  <a:schemeClr val="bg1"/>
                </a:solidFill>
                <a:latin typeface="Poppins" pitchFamily="34" charset="0"/>
                <a:ea typeface="Poppins" pitchFamily="34" charset="-122"/>
                <a:cs typeface="Poppins" pitchFamily="34" charset="-120"/>
              </a:rPr>
              <a:t>When tables provide complex information needing brief explanations </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As summarized in Table 3, the processing times of the proposed algorithm are significantly lower than those of existing methods.</a:t>
            </a:r>
          </a:p>
        </p:txBody>
      </p:sp>
      <p:sp>
        <p:nvSpPr>
          <p:cNvPr id="8" name="Object 3">
            <a:extLst>
              <a:ext uri="{FF2B5EF4-FFF2-40B4-BE49-F238E27FC236}">
                <a16:creationId xmlns:a16="http://schemas.microsoft.com/office/drawing/2014/main" id="{5067144B-AE38-5E9F-0AA7-ED4ACAE080A3}"/>
              </a:ext>
            </a:extLst>
          </p:cNvPr>
          <p:cNvSpPr/>
          <p:nvPr/>
        </p:nvSpPr>
        <p:spPr>
          <a:xfrm>
            <a:off x="495173" y="3829216"/>
            <a:ext cx="9836359" cy="2608674"/>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effectLst/>
                <a:latin typeface="Arial" panose="020B0604020202020204" pitchFamily="34" charset="0"/>
                <a:ea typeface="ＭＳ 明朝" panose="02020609040205080304" pitchFamily="17" charset="-128"/>
              </a:rPr>
              <a:t>Citation-style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Definition: </a:t>
            </a:r>
            <a:r>
              <a:rPr lang="en-US" sz="2000" dirty="0">
                <a:solidFill>
                  <a:schemeClr val="bg1"/>
                </a:solidFill>
                <a:latin typeface="Poppins" pitchFamily="34" charset="0"/>
                <a:ea typeface="Poppins" pitchFamily="34" charset="-122"/>
                <a:cs typeface="Poppins" pitchFamily="34" charset="-120"/>
              </a:rPr>
              <a:t>Treating the table as you would a citation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Usage: </a:t>
            </a:r>
            <a:r>
              <a:rPr lang="en-US" sz="2000" dirty="0">
                <a:solidFill>
                  <a:schemeClr val="bg1"/>
                </a:solidFill>
                <a:latin typeface="Poppins" pitchFamily="34" charset="0"/>
                <a:ea typeface="Poppins" pitchFamily="34" charset="-122"/>
                <a:cs typeface="Poppins" pitchFamily="34" charset="-120"/>
              </a:rPr>
              <a:t>When you want to refer to a table without interrupting the flow of the sentence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Our results, showing an increase in computational efficiency across multiple tasks (see Table 4), are consistent with the hypothesis that our new algorithm performs better than existing methods.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4" name="Object 1">
            <a:extLst>
              <a:ext uri="{FF2B5EF4-FFF2-40B4-BE49-F238E27FC236}">
                <a16:creationId xmlns:a16="http://schemas.microsoft.com/office/drawing/2014/main" id="{7ABD96CB-6B74-EDD7-00D3-4843973D006E}"/>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
        <p:nvSpPr>
          <p:cNvPr id="5" name="TextBox 4">
            <a:extLst>
              <a:ext uri="{FF2B5EF4-FFF2-40B4-BE49-F238E27FC236}">
                <a16:creationId xmlns:a16="http://schemas.microsoft.com/office/drawing/2014/main" id="{991847EE-5D3D-E052-79BC-628871E5331E}"/>
              </a:ext>
            </a:extLst>
          </p:cNvPr>
          <p:cNvSpPr txBox="1"/>
          <p:nvPr/>
        </p:nvSpPr>
        <p:spPr>
          <a:xfrm>
            <a:off x="1193188" y="2252740"/>
            <a:ext cx="4295274" cy="2185214"/>
          </a:xfrm>
          <a:prstGeom prst="rect">
            <a:avLst/>
          </a:prstGeom>
          <a:noFill/>
        </p:spPr>
        <p:txBody>
          <a:bodyPr wrap="square" rtlCol="0">
            <a:spAutoFit/>
          </a:bodyPr>
          <a:lstStyle/>
          <a:p>
            <a:endParaRPr lang="en-US" sz="1800" dirty="0">
              <a:solidFill>
                <a:srgbClr val="FFFFFF"/>
              </a:solidFill>
              <a:latin typeface="Poppins" pitchFamily="34" charset="0"/>
              <a:ea typeface="Poppins" pitchFamily="34" charset="-122"/>
              <a:cs typeface="Poppins" pitchFamily="34" charset="-120"/>
            </a:endParaRPr>
          </a:p>
          <a:p>
            <a:r>
              <a:rPr lang="en-US" sz="2000" dirty="0">
                <a:solidFill>
                  <a:srgbClr val="FFC000"/>
                </a:solidFill>
                <a:latin typeface="Poppins" pitchFamily="34" charset="0"/>
                <a:ea typeface="Poppins" pitchFamily="34" charset="-122"/>
                <a:cs typeface="Poppins" pitchFamily="34" charset="-120"/>
              </a:rPr>
              <a:t>Recap of the four methods:</a:t>
            </a:r>
          </a:p>
          <a:p>
            <a:pPr marL="285750" indent="-285750">
              <a:buFont typeface="Arial" panose="020B0604020202020204" pitchFamily="34" charset="0"/>
              <a:buChar char="•"/>
            </a:pPr>
            <a:r>
              <a:rPr lang="en-US" sz="2000" dirty="0">
                <a:solidFill>
                  <a:srgbClr val="FFFFFF"/>
                </a:solidFill>
                <a:latin typeface="Poppins" pitchFamily="34" charset="0"/>
                <a:ea typeface="Poppins" pitchFamily="34" charset="-122"/>
                <a:cs typeface="Poppins" pitchFamily="34" charset="-120"/>
              </a:rPr>
              <a:t>Direct Reference</a:t>
            </a:r>
          </a:p>
          <a:p>
            <a:pPr marL="285750" indent="-285750">
              <a:buFont typeface="Arial" panose="020B0604020202020204" pitchFamily="34" charset="0"/>
              <a:buChar char="•"/>
            </a:pPr>
            <a:r>
              <a:rPr lang="en-US" sz="2000" dirty="0">
                <a:solidFill>
                  <a:srgbClr val="FFFFFF"/>
                </a:solidFill>
                <a:latin typeface="Poppins" pitchFamily="34" charset="0"/>
                <a:ea typeface="Poppins" pitchFamily="34" charset="-122"/>
                <a:cs typeface="Poppins" pitchFamily="34" charset="-120"/>
              </a:rPr>
              <a:t>Sentence Incorporation</a:t>
            </a:r>
          </a:p>
          <a:p>
            <a:pPr marL="285750" indent="-285750">
              <a:buFont typeface="Arial" panose="020B0604020202020204" pitchFamily="34" charset="0"/>
              <a:buChar char="•"/>
            </a:pPr>
            <a:r>
              <a:rPr lang="en-US" sz="2000" dirty="0">
                <a:solidFill>
                  <a:srgbClr val="FFFFFF"/>
                </a:solidFill>
                <a:latin typeface="Poppins" pitchFamily="34" charset="0"/>
                <a:ea typeface="Poppins" pitchFamily="34" charset="-122"/>
                <a:cs typeface="Poppins" pitchFamily="34" charset="-120"/>
              </a:rPr>
              <a:t>Descriptive Reference</a:t>
            </a:r>
          </a:p>
          <a:p>
            <a:pPr marL="285750" indent="-285750">
              <a:buFont typeface="Arial" panose="020B0604020202020204" pitchFamily="34" charset="0"/>
              <a:buChar char="•"/>
            </a:pPr>
            <a:r>
              <a:rPr lang="en-US" sz="2000" dirty="0">
                <a:solidFill>
                  <a:srgbClr val="FFFFFF"/>
                </a:solidFill>
                <a:latin typeface="Poppins" pitchFamily="34" charset="0"/>
                <a:ea typeface="Poppins" pitchFamily="34" charset="-122"/>
                <a:cs typeface="Poppins" pitchFamily="34" charset="-120"/>
              </a:rPr>
              <a:t>Citation-Style Reference</a:t>
            </a:r>
          </a:p>
          <a:p>
            <a:endParaRPr lang="en-US" dirty="0">
              <a:solidFill>
                <a:schemeClr val="bg1"/>
              </a:solidFill>
            </a:endParaRPr>
          </a:p>
        </p:txBody>
      </p:sp>
      <p:sp>
        <p:nvSpPr>
          <p:cNvPr id="6" name="TextBox 5">
            <a:extLst>
              <a:ext uri="{FF2B5EF4-FFF2-40B4-BE49-F238E27FC236}">
                <a16:creationId xmlns:a16="http://schemas.microsoft.com/office/drawing/2014/main" id="{AAA85706-F9DB-428F-BE6B-F9C1EC5F893C}"/>
              </a:ext>
            </a:extLst>
          </p:cNvPr>
          <p:cNvSpPr txBox="1"/>
          <p:nvPr/>
        </p:nvSpPr>
        <p:spPr>
          <a:xfrm>
            <a:off x="1193188" y="4441248"/>
            <a:ext cx="7442812" cy="1631216"/>
          </a:xfrm>
          <a:prstGeom prst="rect">
            <a:avLst/>
          </a:prstGeom>
          <a:noFill/>
        </p:spPr>
        <p:txBody>
          <a:bodyPr wrap="square">
            <a:spAutoFit/>
          </a:bodyPr>
          <a:lstStyle/>
          <a:p>
            <a:r>
              <a:rPr lang="en-US" sz="2000" dirty="0">
                <a:solidFill>
                  <a:srgbClr val="FFC000"/>
                </a:solidFill>
                <a:latin typeface="Poppins" pitchFamily="34" charset="0"/>
                <a:ea typeface="Poppins" pitchFamily="34" charset="-122"/>
                <a:cs typeface="Poppins" pitchFamily="34" charset="-120"/>
              </a:rPr>
              <a:t>Reminder: </a:t>
            </a:r>
          </a:p>
          <a:p>
            <a:r>
              <a:rPr lang="en-US" sz="2000" dirty="0">
                <a:solidFill>
                  <a:schemeClr val="bg1"/>
                </a:solidFill>
                <a:latin typeface="Poppins" pitchFamily="34" charset="0"/>
                <a:ea typeface="Poppins" pitchFamily="34" charset="-122"/>
                <a:cs typeface="Poppins" pitchFamily="34" charset="-120"/>
              </a:rPr>
              <a:t>All tables should be </a:t>
            </a:r>
          </a:p>
          <a:p>
            <a:pPr marL="285750" indent="-285750">
              <a:buFont typeface="Arial" panose="020B0604020202020204" pitchFamily="34" charset="0"/>
              <a:buChar char="•"/>
            </a:pPr>
            <a:r>
              <a:rPr lang="en-US" sz="2000" dirty="0">
                <a:solidFill>
                  <a:schemeClr val="bg1"/>
                </a:solidFill>
                <a:latin typeface="Poppins" pitchFamily="34" charset="0"/>
                <a:ea typeface="Poppins" pitchFamily="34" charset="-122"/>
                <a:cs typeface="Poppins" pitchFamily="34" charset="-120"/>
              </a:rPr>
              <a:t>numbered, </a:t>
            </a:r>
          </a:p>
          <a:p>
            <a:pPr marL="285750" indent="-285750">
              <a:buFont typeface="Arial" panose="020B0604020202020204" pitchFamily="34" charset="0"/>
              <a:buChar char="•"/>
            </a:pPr>
            <a:r>
              <a:rPr lang="en-US" sz="2000" dirty="0">
                <a:solidFill>
                  <a:schemeClr val="bg1"/>
                </a:solidFill>
                <a:latin typeface="Poppins" pitchFamily="34" charset="0"/>
                <a:ea typeface="Poppins" pitchFamily="34" charset="-122"/>
                <a:cs typeface="Poppins" pitchFamily="34" charset="-120"/>
              </a:rPr>
              <a:t>have descriptive titles, and</a:t>
            </a:r>
          </a:p>
          <a:p>
            <a:pPr marL="285750" indent="-285750">
              <a:buFont typeface="Arial" panose="020B0604020202020204" pitchFamily="34" charset="0"/>
              <a:buChar char="•"/>
            </a:pPr>
            <a:r>
              <a:rPr lang="en-US" sz="2000" dirty="0">
                <a:solidFill>
                  <a:schemeClr val="bg1"/>
                </a:solidFill>
                <a:latin typeface="Poppins" pitchFamily="34" charset="0"/>
                <a:ea typeface="Poppins" pitchFamily="34" charset="-122"/>
                <a:cs typeface="Poppins" pitchFamily="34" charset="-120"/>
              </a:rPr>
              <a:t>be clearly legible.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TotalTime>
  <Words>565</Words>
  <Application>Microsoft Office PowerPoint</Application>
  <PresentationFormat>Widescreen</PresentationFormat>
  <Paragraphs>43</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Symbol</vt:lpstr>
      <vt:lpstr>Poppins</vt:lpstr>
      <vt:lpstr>Arial</vt:lpstr>
      <vt:lpstr>Calibri</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7</cp:revision>
  <dcterms:created xsi:type="dcterms:W3CDTF">2023-08-09T04:07:22Z</dcterms:created>
  <dcterms:modified xsi:type="dcterms:W3CDTF">2023-08-10T03:22:12Z</dcterms:modified>
</cp:coreProperties>
</file>